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83"/>
  </p:notesMasterIdLst>
  <p:sldIdLst>
    <p:sldId id="256" r:id="rId5"/>
    <p:sldId id="309" r:id="rId6"/>
    <p:sldId id="355" r:id="rId7"/>
    <p:sldId id="312" r:id="rId8"/>
    <p:sldId id="327" r:id="rId9"/>
    <p:sldId id="349" r:id="rId10"/>
    <p:sldId id="332" r:id="rId11"/>
    <p:sldId id="341" r:id="rId12"/>
    <p:sldId id="288" r:id="rId13"/>
    <p:sldId id="310" r:id="rId14"/>
    <p:sldId id="338" r:id="rId15"/>
    <p:sldId id="357" r:id="rId16"/>
    <p:sldId id="361" r:id="rId17"/>
    <p:sldId id="337" r:id="rId18"/>
    <p:sldId id="303" r:id="rId19"/>
    <p:sldId id="350" r:id="rId20"/>
    <p:sldId id="360" r:id="rId21"/>
    <p:sldId id="348" r:id="rId22"/>
    <p:sldId id="291" r:id="rId23"/>
    <p:sldId id="260" r:id="rId24"/>
    <p:sldId id="343" r:id="rId25"/>
    <p:sldId id="356" r:id="rId26"/>
    <p:sldId id="326" r:id="rId27"/>
    <p:sldId id="334" r:id="rId28"/>
    <p:sldId id="317" r:id="rId29"/>
    <p:sldId id="305" r:id="rId30"/>
    <p:sldId id="321" r:id="rId31"/>
    <p:sldId id="280" r:id="rId32"/>
    <p:sldId id="352" r:id="rId33"/>
    <p:sldId id="362" r:id="rId34"/>
    <p:sldId id="313" r:id="rId35"/>
    <p:sldId id="311" r:id="rId36"/>
    <p:sldId id="282" r:id="rId37"/>
    <p:sldId id="281" r:id="rId38"/>
    <p:sldId id="339" r:id="rId39"/>
    <p:sldId id="325" r:id="rId40"/>
    <p:sldId id="292" r:id="rId41"/>
    <p:sldId id="299" r:id="rId42"/>
    <p:sldId id="353" r:id="rId43"/>
    <p:sldId id="333" r:id="rId44"/>
    <p:sldId id="316" r:id="rId45"/>
    <p:sldId id="257" r:id="rId46"/>
    <p:sldId id="293" r:id="rId47"/>
    <p:sldId id="294" r:id="rId48"/>
    <p:sldId id="330" r:id="rId49"/>
    <p:sldId id="318" r:id="rId50"/>
    <p:sldId id="320" r:id="rId51"/>
    <p:sldId id="297" r:id="rId52"/>
    <p:sldId id="344" r:id="rId53"/>
    <p:sldId id="259" r:id="rId54"/>
    <p:sldId id="324" r:id="rId55"/>
    <p:sldId id="285" r:id="rId56"/>
    <p:sldId id="345" r:id="rId57"/>
    <p:sldId id="359" r:id="rId58"/>
    <p:sldId id="315" r:id="rId59"/>
    <p:sldId id="300" r:id="rId60"/>
    <p:sldId id="298" r:id="rId61"/>
    <p:sldId id="290" r:id="rId62"/>
    <p:sldId id="358" r:id="rId63"/>
    <p:sldId id="351" r:id="rId64"/>
    <p:sldId id="306" r:id="rId65"/>
    <p:sldId id="354" r:id="rId66"/>
    <p:sldId id="335" r:id="rId67"/>
    <p:sldId id="319" r:id="rId68"/>
    <p:sldId id="328" r:id="rId69"/>
    <p:sldId id="308" r:id="rId70"/>
    <p:sldId id="314" r:id="rId71"/>
    <p:sldId id="336" r:id="rId72"/>
    <p:sldId id="307" r:id="rId73"/>
    <p:sldId id="340" r:id="rId74"/>
    <p:sldId id="342" r:id="rId75"/>
    <p:sldId id="322" r:id="rId76"/>
    <p:sldId id="272" r:id="rId77"/>
    <p:sldId id="346" r:id="rId78"/>
    <p:sldId id="329" r:id="rId79"/>
    <p:sldId id="301" r:id="rId80"/>
    <p:sldId id="323" r:id="rId81"/>
    <p:sldId id="347" r:id="rId8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F54A7-C491-49AF-8E83-2629DBA58126}" type="datetimeFigureOut">
              <a:rPr lang="en-US" smtClean="0"/>
              <a:t>10/1/2015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6764A-FE9B-4E8D-B605-2FB44722A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9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EFF32-C676-4FF0-9F26-7335BE75E2B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3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739C4FB-7D33-419B-8833-D1372BFD11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theequinest.com/breeds/palomino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youtube.com/watch?v=mzFKi0_p2wA&amp;safety_mode=true&amp;persist_safety_mode=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youtube.com/watch?v=BFH8iYYZcOQ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youtube.com/watch?v=4VbMq_TRrg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hyperlink" Target="http://www.youtube.com/watch?v=I8i-ofj_fkI&amp;feature=related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youtube.com/watch?v=a7FqgQen0wU&amp;feature=related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www.theequinest.com/breeds/andalusian-horse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www.youtube.com/watch?v=QSb6OYDzOrg&amp;safety_mode=true&amp;persist_safety_mode=1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motion.com/video/x75yj9_holsteiner-horse_sport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www.theequinest.com/breeds/wurttemberge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&amp;esrc=s&amp;frm=1&amp;source=images&amp;cd=&amp;cad=rja&amp;docid=jkS9Rg6BNewJbM&amp;tbnid=zgv_tDVXxTjA0M:&amp;ved=0CAUQjRw&amp;url=http://www.texarkanagazette.com/Entertainment-Blog/2009/02/02/lipizzaners-elegance-grace-power/&amp;ei=b7lBUuerFoqA9QSE3oGQAQ&amp;bvm=bv.52434380,d.eWU&amp;psig=AFQjCNGE_mis3aBmKXrf9v_6bUqMV2fM3w&amp;ust=138012540840905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www.google.com/url?sa=i&amp;rct=j&amp;q=&amp;esrc=s&amp;frm=1&amp;source=images&amp;cd=&amp;cad=rja&amp;docid=U5y6PcfytxaYRM&amp;tbnid=TgtFno1xjhoJ_M:&amp;ved=0CAUQjRw&amp;url=http://en.wikipedia.org/wiki/Lipizzan&amp;ei=HLpBUtrGGoGm9ASO14DwBw&amp;bvm=bv.52434380,d.eWU&amp;psig=AFQjCNE4F_BmKsROSlXHI8YrYgleunWrrg&amp;ust=1380125398578876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www.theequinest.com/breeds/trakehn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://www.youtube.com/watch?v=iZIgzZTK3qw&amp;feature=fvsr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://www.theequinest.com/breeds/american-standardbre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www.youtube.com/watch?v=E-CkWKonST0&amp;safety_mode=true&amp;persist_safety_mode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hyperlink" Target="http://www.theequinest.com/breeds/arabian-horse/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://www.theequinest.com/breeds/american-mustang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://www.youtube.com/watch?v=6ObxEkezJ5E&amp;feature=related&amp;safety_mode=true&amp;persist_safety_mode=1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://www.theequinest.com/breeds/morgan-horse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://www.youtube.com/watch?v=h0Rhd6zLzV8&amp;feature=relat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http://www.theequinest.com/breeds/british-shetlan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http://www.theequinest.com/breeds/shire-horse/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http://www.theequinest.com/breeds/belgian-draft/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equinest.com/breeds/barb/" TargetMode="Externa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hyperlink" Target="https://www.youtube.com/watch?v=Z2U6mwKhBS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hyperlink" Target="https://www.youtube.com/watch?v=afrbYr4odO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youtube.com/watch?v=b_GmT6vZV2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hyperlink" Target="http://www.youtube.com/watch?v=2uWI4cEirAM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hyperlink" Target="http://www.theequinest.com/breeds/welsh-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://www.theequinest.com/breeds/american-paint/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hyperlink" Target="http://www.youtube.com/watch?v=c2RmcxhOOBg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://www.theequinest.com/breeds/hanoverian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hyperlink" Target="http://www.theequinest.com/breeds/clydesdal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equinest.com/breeds/peruvian-paso/" TargetMode="External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hyperlink" Target="http://news.nationalgeographic.com/news/2008/03/080324-horses-video-ap.html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hyperlink" Target="http://www.theequinest.com/breeds/tennessee-walking-hors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youtube.com/watch?v=wCS2fDfVsO4&amp;safety_mode=true&amp;persist_safety_mo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Unit: Breed Identification * Equine Science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Horse Breed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51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Appaloosa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235" y="1973337"/>
            <a:ext cx="4336856" cy="3854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8841" y="1875499"/>
            <a:ext cx="914400" cy="1206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30953" y="4070437"/>
            <a:ext cx="1868394" cy="128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5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Palomino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Palomino Hors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1848" y="2094303"/>
            <a:ext cx="5183102" cy="3576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Origin:</a:t>
            </a:r>
          </a:p>
          <a:p>
            <a:pPr lvl="1"/>
            <a:r>
              <a:rPr lang="en-US" dirty="0" smtClean="0"/>
              <a:t>Holland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Classification:</a:t>
            </a:r>
          </a:p>
          <a:p>
            <a:pPr lvl="1"/>
            <a:r>
              <a:rPr lang="en-US" dirty="0"/>
              <a:t>Draft</a:t>
            </a:r>
            <a:br>
              <a:rPr lang="en-US" dirty="0"/>
            </a:br>
            <a:endParaRPr lang="en-US" dirty="0"/>
          </a:p>
          <a:p>
            <a:r>
              <a:rPr lang="en-US" dirty="0"/>
              <a:t>Height:</a:t>
            </a:r>
          </a:p>
          <a:p>
            <a:pPr lvl="1"/>
            <a:r>
              <a:rPr lang="en-US" dirty="0" smtClean="0"/>
              <a:t>15 </a:t>
            </a:r>
            <a:r>
              <a:rPr lang="en-US" dirty="0" err="1" smtClean="0"/>
              <a:t>hh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Color:</a:t>
            </a:r>
          </a:p>
          <a:p>
            <a:pPr lvl="1"/>
            <a:r>
              <a:rPr lang="en-US" dirty="0" smtClean="0"/>
              <a:t>Black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http://www.wallsave.com/wallpapers/1280x960/horse-running/264335/horse-running-friesian-screensaver-and-264335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605" y="2328195"/>
            <a:ext cx="3846195" cy="2891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859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Trakehner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Origin:</a:t>
            </a:r>
          </a:p>
          <a:p>
            <a:pPr lvl="1"/>
            <a:r>
              <a:rPr lang="en-US" dirty="0" smtClean="0"/>
              <a:t>Europe – East Prussia (Lithuania)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Classification:</a:t>
            </a:r>
          </a:p>
          <a:p>
            <a:pPr lvl="1"/>
            <a:r>
              <a:rPr lang="en-US" dirty="0" smtClean="0"/>
              <a:t>Light - </a:t>
            </a:r>
            <a:r>
              <a:rPr lang="en-US" dirty="0" err="1" smtClean="0"/>
              <a:t>Warmblood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Height:</a:t>
            </a:r>
          </a:p>
          <a:p>
            <a:pPr lvl="1"/>
            <a:r>
              <a:rPr lang="en-US" dirty="0" smtClean="0"/>
              <a:t>16-17 </a:t>
            </a:r>
            <a:r>
              <a:rPr lang="en-US" dirty="0" err="1" smtClean="0"/>
              <a:t>hh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Color:</a:t>
            </a:r>
          </a:p>
          <a:p>
            <a:pPr lvl="1"/>
            <a:r>
              <a:rPr lang="en-US" dirty="0" smtClean="0"/>
              <a:t>Chestnut, gray, bay, black </a:t>
            </a:r>
            <a:endParaRPr lang="en-US" dirty="0"/>
          </a:p>
          <a:p>
            <a:endParaRPr lang="en-US" dirty="0"/>
          </a:p>
        </p:txBody>
      </p:sp>
      <p:pic>
        <p:nvPicPr>
          <p:cNvPr id="4098" name="Picture 2" descr="http://www.ansi.okstate.edu/breeds/horses/trakehner/trak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994" y="1541378"/>
            <a:ext cx="284797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5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Palomino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Palomino Hor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8814" y="1752600"/>
            <a:ext cx="5068619" cy="3953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Cream</a:t>
            </a:r>
            <a:endParaRPr lang="en-US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/>
          <a:srcRect l="9920" t="17716" r="7414" b="12833"/>
          <a:stretch/>
        </p:blipFill>
        <p:spPr>
          <a:xfrm>
            <a:off x="1784348" y="1970769"/>
            <a:ext cx="5518203" cy="406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Thoroughbred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 descr="http://wildhorsehideaway.com/wp-content/uploads/2010/12/thoroughbred-horse-racing-290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7673" y="1752600"/>
            <a:ext cx="5984350" cy="4490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Selle</a:t>
            </a:r>
            <a:r>
              <a:rPr lang="en-US" dirty="0"/>
              <a:t> </a:t>
            </a:r>
            <a:r>
              <a:rPr lang="en-US" dirty="0" err="1"/>
              <a:t>Francais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Info</a:t>
            </a:r>
          </a:p>
          <a:p>
            <a:pPr lvl="1"/>
            <a:r>
              <a:rPr lang="en-US" dirty="0" smtClean="0"/>
              <a:t>Great sport horses</a:t>
            </a:r>
          </a:p>
          <a:p>
            <a:pPr lvl="1"/>
            <a:r>
              <a:rPr lang="en-US" dirty="0" smtClean="0"/>
              <a:t>Excels in show jumping</a:t>
            </a:r>
          </a:p>
          <a:p>
            <a:pPr lvl="1"/>
            <a:r>
              <a:rPr lang="en-US" dirty="0" smtClean="0"/>
              <a:t>Great in dressage and </a:t>
            </a:r>
            <a:r>
              <a:rPr lang="en-US" dirty="0" err="1" smtClean="0"/>
              <a:t>eventing</a:t>
            </a:r>
            <a:endParaRPr lang="en-US" dirty="0" smtClean="0"/>
          </a:p>
          <a:p>
            <a:pPr lvl="1"/>
            <a:r>
              <a:rPr lang="en-US" dirty="0" smtClean="0"/>
              <a:t>Also called French Saddle Horse</a:t>
            </a:r>
            <a:endParaRPr lang="en-US" dirty="0"/>
          </a:p>
        </p:txBody>
      </p:sp>
      <p:pic>
        <p:nvPicPr>
          <p:cNvPr id="1026" name="Picture 2" descr="http://animal-world.com/horses/Light-Horse-Breeds/images/SelleFrancaisWPL_Ap4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12" y="1647669"/>
            <a:ext cx="3345115" cy="298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youngrider.com/images/horse-breeds/Selle-Franca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80" y="4104433"/>
            <a:ext cx="2407743" cy="212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20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Tennessee Walking Horse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www.ultimatehorsesite.com/images_breeds/walker_generatorscharm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383" y="1752600"/>
            <a:ext cx="2779230" cy="2895031"/>
          </a:xfrm>
          <a:prstGeom prst="rect">
            <a:avLst/>
          </a:prstGeom>
          <a:noFill/>
        </p:spPr>
      </p:pic>
      <p:pic>
        <p:nvPicPr>
          <p:cNvPr id="5" name="Picture 6" descr="http://www.gotpetsonline.com/pictures-gallery/horse-pictures-breeders-foals/tennessee-walking-horse-pictures-breeders-foals/pictures/tennessee-walking-horse-0019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4762" y="2759715"/>
            <a:ext cx="4039738" cy="3366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</a:t>
            </a:r>
            <a:r>
              <a:rPr lang="en-US" dirty="0" err="1" smtClean="0"/>
              <a:t>Saddlebred</a:t>
            </a:r>
            <a:endParaRPr lang="en-US" dirty="0"/>
          </a:p>
        </p:txBody>
      </p:sp>
      <p:pic>
        <p:nvPicPr>
          <p:cNvPr id="32770" name="Picture 2" descr="http://www.equineboard.com/gallery/files/44-undulata_l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7275" y="1752600"/>
            <a:ext cx="3810000" cy="4781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500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clydesdale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176" y="1948870"/>
            <a:ext cx="4853095" cy="3878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723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</a:t>
            </a:r>
            <a:r>
              <a:rPr lang="en-US" dirty="0" err="1" smtClean="0"/>
              <a:t>standardbred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69" y="1970768"/>
            <a:ext cx="4713924" cy="3983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46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Shetland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horsebreedslist.com/horse_breed_images/84/big/shetland-pony-picture-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9396" y="2292847"/>
            <a:ext cx="5111087" cy="38333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Lipizzaner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Origin</a:t>
            </a:r>
          </a:p>
          <a:p>
            <a:pPr lvl="1"/>
            <a:r>
              <a:rPr lang="en-US" dirty="0" smtClean="0"/>
              <a:t>Austria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Classification</a:t>
            </a:r>
          </a:p>
          <a:p>
            <a:pPr lvl="1"/>
            <a:r>
              <a:rPr lang="en-US" dirty="0" smtClean="0"/>
              <a:t>Light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Height</a:t>
            </a:r>
          </a:p>
          <a:p>
            <a:pPr lvl="1"/>
            <a:r>
              <a:rPr lang="en-US" dirty="0" smtClean="0"/>
              <a:t>15-16hh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Color</a:t>
            </a:r>
          </a:p>
          <a:p>
            <a:pPr lvl="1"/>
            <a:r>
              <a:rPr lang="en-US" dirty="0" smtClean="0"/>
              <a:t>Mostly gray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3074" name="Picture 2" descr="http://www.amleg.com/images/Lippizaners/Lipizzaner%2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1660285"/>
            <a:ext cx="4829175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59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Fox Trotter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353" y="1986128"/>
            <a:ext cx="4706061" cy="3855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471" y="2105760"/>
            <a:ext cx="4667310" cy="4020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Andalusian</a:t>
            </a:r>
            <a:endParaRPr lang="en-US" dirty="0"/>
          </a:p>
        </p:txBody>
      </p:sp>
      <p:pic>
        <p:nvPicPr>
          <p:cNvPr id="4" name="Content Placeholder 3">
            <a:hlinkClick r:id="rId2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4043" t="2638" r="15317" b="6079"/>
          <a:stretch/>
        </p:blipFill>
        <p:spPr>
          <a:xfrm>
            <a:off x="1857818" y="1746651"/>
            <a:ext cx="5082973" cy="4294759"/>
          </a:xfrm>
        </p:spPr>
      </p:pic>
    </p:spTree>
    <p:extLst>
      <p:ext uri="{BB962C8B-B14F-4D97-AF65-F5344CB8AC3E}">
        <p14:creationId xmlns:p14="http://schemas.microsoft.com/office/powerpoint/2010/main" val="17488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</a:t>
            </a:r>
            <a:r>
              <a:rPr lang="en-US" dirty="0" err="1" smtClean="0"/>
              <a:t>Saddlebred</a:t>
            </a:r>
            <a:endParaRPr lang="en-US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/>
          <a:srcRect t="18864" b="9444"/>
          <a:stretch/>
        </p:blipFill>
        <p:spPr>
          <a:xfrm>
            <a:off x="2616518" y="2137163"/>
            <a:ext cx="4302377" cy="349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Holstein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5810" y="1447799"/>
            <a:ext cx="2495802" cy="3131097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1541" y="2217295"/>
            <a:ext cx="5875360" cy="39144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</a:t>
            </a:r>
            <a:r>
              <a:rPr lang="en-US" dirty="0" err="1" smtClean="0"/>
              <a:t>warmblood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0" t="-991" r="7785" b="991"/>
          <a:stretch/>
        </p:blipFill>
        <p:spPr bwMode="auto">
          <a:xfrm>
            <a:off x="2621898" y="1765312"/>
            <a:ext cx="4592584" cy="38055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855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Wurttemburg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ürttemberger Hors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3643" y="2262372"/>
            <a:ext cx="4558352" cy="3017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Lipizzaner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Info:</a:t>
            </a:r>
          </a:p>
          <a:p>
            <a:pPr lvl="1"/>
            <a:r>
              <a:rPr lang="en-US" dirty="0" smtClean="0"/>
              <a:t>Great athletic ability performing “airs about the ground”</a:t>
            </a:r>
            <a:endParaRPr lang="en-US" dirty="0"/>
          </a:p>
        </p:txBody>
      </p:sp>
      <p:pic>
        <p:nvPicPr>
          <p:cNvPr id="1026" name="Picture 2" descr="http://www.texarkanagazette.com/Entertainment-Blog/wp-content/uploads/2009/02/020109_lipizzaner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85" y="2725737"/>
            <a:ext cx="4714875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9/9c/Lipizzaner_DSC02439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04" y="3699909"/>
            <a:ext cx="3581296" cy="226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13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Trakehner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Info:</a:t>
            </a:r>
          </a:p>
          <a:p>
            <a:pPr lvl="1"/>
            <a:r>
              <a:rPr lang="en-US" dirty="0" smtClean="0"/>
              <a:t>Primary breeding area is now</a:t>
            </a:r>
            <a:br>
              <a:rPr lang="en-US" dirty="0" smtClean="0"/>
            </a:br>
            <a:r>
              <a:rPr lang="en-US" dirty="0" smtClean="0"/>
              <a:t>Germany</a:t>
            </a:r>
          </a:p>
          <a:p>
            <a:pPr lvl="1"/>
            <a:r>
              <a:rPr lang="en-US" dirty="0" smtClean="0"/>
              <a:t>Natural elegance and balance</a:t>
            </a:r>
          </a:p>
          <a:p>
            <a:pPr lvl="1"/>
            <a:r>
              <a:rPr lang="en-US" dirty="0" smtClean="0"/>
              <a:t>Performance horse</a:t>
            </a:r>
            <a:endParaRPr lang="en-US" dirty="0"/>
          </a:p>
        </p:txBody>
      </p:sp>
      <p:pic>
        <p:nvPicPr>
          <p:cNvPr id="1026" name="Picture 2" descr="Trakehner Hors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28" y="4017818"/>
            <a:ext cx="4398956" cy="25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akehner Hors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740" y="1752600"/>
            <a:ext cx="3558386" cy="292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30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Cream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4132" y="2117875"/>
            <a:ext cx="4788877" cy="357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4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albino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864" y="1718948"/>
            <a:ext cx="5981259" cy="4456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981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hackney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8" t="2334" r="2491" b="8281"/>
          <a:stretch/>
        </p:blipFill>
        <p:spPr bwMode="auto">
          <a:xfrm>
            <a:off x="2329789" y="2102154"/>
            <a:ext cx="4632898" cy="38682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431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andalusian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5" r="8834" b="7484"/>
          <a:stretch/>
        </p:blipFill>
        <p:spPr bwMode="auto">
          <a:xfrm>
            <a:off x="2401292" y="2200692"/>
            <a:ext cx="4714662" cy="34441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075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Peruvian </a:t>
            </a:r>
            <a:r>
              <a:rPr kumimoji="0" lang="en-US" sz="35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paso</a:t>
            </a:r>
            <a:r>
              <a:rPr kumimoji="0" lang="en-US" sz="35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</a:t>
            </a:r>
            <a:r>
              <a:rPr kumimoji="0" lang="en-US" sz="35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paso</a:t>
            </a:r>
            <a:r>
              <a:rPr kumimoji="0" lang="en-US" sz="35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5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fino</a:t>
            </a:r>
            <a:endParaRPr kumimoji="0" lang="en-US" sz="3500" b="0" i="0" u="none" strike="noStrike" kern="1200" cap="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332" y="2033949"/>
            <a:ext cx="4606183" cy="364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Miniature Horse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9174" y="1752600"/>
            <a:ext cx="4867661" cy="3956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American </a:t>
            </a:r>
            <a:r>
              <a:rPr lang="en-US" dirty="0" err="1" smtClean="0">
                <a:hlinkClick r:id="rId2"/>
              </a:rPr>
              <a:t>Standardbred</a:t>
            </a:r>
            <a:endParaRPr lang="en-US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6276" y="2663778"/>
            <a:ext cx="3810000" cy="3213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/>
          <a:srcRect b="10569"/>
          <a:stretch/>
        </p:blipFill>
        <p:spPr>
          <a:xfrm>
            <a:off x="355298" y="2085335"/>
            <a:ext cx="4521502" cy="27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7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arabian</a:t>
            </a:r>
            <a:endParaRPr lang="en-US" dirty="0"/>
          </a:p>
        </p:txBody>
      </p:sp>
      <p:pic>
        <p:nvPicPr>
          <p:cNvPr id="57346" name="Picture 2" descr="http://www.vciconsulting.com/akfpic/akfhors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9280" y="2113103"/>
            <a:ext cx="4351052" cy="3526414"/>
          </a:xfrm>
          <a:prstGeom prst="rect">
            <a:avLst/>
          </a:prstGeom>
          <a:noFill/>
        </p:spPr>
      </p:pic>
      <p:pic>
        <p:nvPicPr>
          <p:cNvPr id="57348" name="Picture 4" descr="http://www.vciconsulting.com/akfpic/akfhead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0225" y="3727788"/>
            <a:ext cx="3076575" cy="2562226"/>
          </a:xfrm>
          <a:prstGeom prst="rect">
            <a:avLst/>
          </a:prstGeom>
          <a:noFill/>
        </p:spPr>
      </p:pic>
      <p:pic>
        <p:nvPicPr>
          <p:cNvPr id="57350" name="Picture 6" descr="http://farm2.static.flickr.com/1075/3265495350_67827929e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52483" y="712383"/>
            <a:ext cx="2434317" cy="24343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Welsh Pony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http://www.wallpaperweb.org/wallpaper/animals/1600x1200/Welsh_Pony_Mare_and_Fo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0686" y="1752600"/>
            <a:ext cx="5283013" cy="3963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Quarterhorse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4227" t="15581"/>
          <a:stretch/>
        </p:blipFill>
        <p:spPr>
          <a:xfrm>
            <a:off x="2196682" y="1886958"/>
            <a:ext cx="5422861" cy="399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1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Mustang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6210" y="2104340"/>
            <a:ext cx="5972320" cy="3463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belgian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232" y="2102152"/>
            <a:ext cx="5051722" cy="3788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8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quarter horse</a:t>
            </a:r>
            <a:endParaRPr lang="en-US" dirty="0"/>
          </a:p>
        </p:txBody>
      </p:sp>
      <p:pic>
        <p:nvPicPr>
          <p:cNvPr id="5" name="Picture 4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867" y="1959820"/>
            <a:ext cx="5184515" cy="39319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270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</a:t>
            </a:r>
            <a:r>
              <a:rPr lang="en-US" dirty="0" err="1" smtClean="0"/>
              <a:t>Warmblood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62716" y="2159454"/>
            <a:ext cx="2588562" cy="32357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128" y="1806538"/>
            <a:ext cx="3351523" cy="25136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18094" y="3777306"/>
            <a:ext cx="2896293" cy="289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06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Andalusian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1882" y="2124051"/>
            <a:ext cx="5779872" cy="360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48" y="2297729"/>
            <a:ext cx="5943251" cy="2888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</a:t>
            </a:r>
            <a:r>
              <a:rPr lang="en-US" dirty="0" err="1" smtClean="0"/>
              <a:t>Saddlebred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77" y="1721516"/>
            <a:ext cx="3379470" cy="308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6438" y="2968964"/>
            <a:ext cx="3770485" cy="344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7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Highland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5122" t="13713" r="15949" b="14288"/>
          <a:stretch/>
        </p:blipFill>
        <p:spPr>
          <a:xfrm>
            <a:off x="2076108" y="2262785"/>
            <a:ext cx="4693182" cy="3407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appaloosa</a:t>
            </a:r>
            <a:endParaRPr lang="en-US" dirty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6040" y="2250124"/>
            <a:ext cx="4644204" cy="3653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97879" y="2690259"/>
            <a:ext cx="2681906" cy="200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7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Shetland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8" descr="British Shetland Pony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4779" y="1752600"/>
            <a:ext cx="5420982" cy="4098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Fox Trotter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6722" y="1752600"/>
            <a:ext cx="4387755" cy="4029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arabian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4" b="10682"/>
          <a:stretch/>
        </p:blipFill>
        <p:spPr bwMode="auto">
          <a:xfrm>
            <a:off x="2177867" y="1828435"/>
            <a:ext cx="4784820" cy="41972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4991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Miniature Horse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9212" y="2186167"/>
            <a:ext cx="7771900" cy="2604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barb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58" y="2441563"/>
            <a:ext cx="5094800" cy="3604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48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http://img.dailymail.co.uk/i/pix/2008/03_02/ShireHorseDM_468x37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3515" y="2102824"/>
            <a:ext cx="5008729" cy="4034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Selle</a:t>
            </a:r>
            <a:r>
              <a:rPr lang="en-US" dirty="0" smtClean="0"/>
              <a:t> </a:t>
            </a:r>
            <a:r>
              <a:rPr lang="en-US" dirty="0" err="1" smtClean="0"/>
              <a:t>Francais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</a:t>
            </a:r>
          </a:p>
          <a:p>
            <a:pPr lvl="1"/>
            <a:r>
              <a:rPr lang="en-US" dirty="0" smtClean="0"/>
              <a:t>France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Classification</a:t>
            </a:r>
          </a:p>
          <a:p>
            <a:pPr lvl="1"/>
            <a:r>
              <a:rPr lang="en-US" dirty="0" smtClean="0"/>
              <a:t>Light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Height</a:t>
            </a:r>
          </a:p>
          <a:p>
            <a:pPr lvl="1"/>
            <a:r>
              <a:rPr lang="en-US" dirty="0" smtClean="0"/>
              <a:t>15.2-17 hands</a:t>
            </a:r>
            <a:endParaRPr lang="en-US" dirty="0"/>
          </a:p>
        </p:txBody>
      </p:sp>
      <p:pic>
        <p:nvPicPr>
          <p:cNvPr id="4" name="Picture 3" descr="http://www.ansi.okstate.edu/breeds/horses/sellefrancais/selle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1" b="15086"/>
          <a:stretch/>
        </p:blipFill>
        <p:spPr bwMode="auto">
          <a:xfrm>
            <a:off x="5379007" y="1875498"/>
            <a:ext cx="2853055" cy="28371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412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Hanoverian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8372" y="2310178"/>
            <a:ext cx="6153020" cy="354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5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Belgian</a:t>
            </a:r>
            <a:endParaRPr lang="en-US" dirty="0"/>
          </a:p>
        </p:txBody>
      </p:sp>
      <p:pic>
        <p:nvPicPr>
          <p:cNvPr id="1026" name="Picture 2" descr="Belgian Draft Hors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4057" y="2330841"/>
            <a:ext cx="571500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Barb</a:t>
            </a:r>
            <a:endParaRPr lang="en-US" dirty="0"/>
          </a:p>
        </p:txBody>
      </p:sp>
      <p:pic>
        <p:nvPicPr>
          <p:cNvPr id="1026" name="Picture 2" descr="Barb Hor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4373" y="2214210"/>
            <a:ext cx="3562427" cy="3463472"/>
          </a:xfrm>
          <a:prstGeom prst="rect">
            <a:avLst/>
          </a:prstGeom>
          <a:noFill/>
        </p:spPr>
      </p:pic>
      <p:pic>
        <p:nvPicPr>
          <p:cNvPr id="1028" name="Picture 4" descr="http://www.learn-about-horses.com/image-files/barb-hors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047" y="273472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Quarter Horse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3878" y="1810549"/>
            <a:ext cx="4939556" cy="424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Fresians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Heavily feathered legs</a:t>
            </a:r>
          </a:p>
          <a:p>
            <a:r>
              <a:rPr lang="en-US" dirty="0" smtClean="0"/>
              <a:t>Breed was “lightened” for </a:t>
            </a:r>
            <a:br>
              <a:rPr lang="en-US" dirty="0" smtClean="0"/>
            </a:br>
            <a:r>
              <a:rPr lang="en-US" dirty="0" smtClean="0"/>
              <a:t>carriage and sport horse</a:t>
            </a:r>
          </a:p>
          <a:p>
            <a:r>
              <a:rPr lang="en-US" dirty="0" smtClean="0"/>
              <a:t>Tail and mane may touch </a:t>
            </a:r>
            <a:br>
              <a:rPr lang="en-US" dirty="0" smtClean="0"/>
            </a:br>
            <a:r>
              <a:rPr lang="en-US" dirty="0" smtClean="0"/>
              <a:t>ground</a:t>
            </a:r>
            <a:endParaRPr lang="en-US" dirty="0"/>
          </a:p>
        </p:txBody>
      </p:sp>
      <p:pic>
        <p:nvPicPr>
          <p:cNvPr id="1026" name="Picture 2" descr="http://www.dreamfriesians.com/wp-content/uploads/2009/09/Friesian_Stallion_Z_Stack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072" y="1375580"/>
            <a:ext cx="3568253" cy="255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1-win.softpedia-static.com/screenshots/Friesian-Horse-Screensavers_1.pn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0" t="10625" r="6200" b="10898"/>
          <a:stretch/>
        </p:blipFill>
        <p:spPr bwMode="auto">
          <a:xfrm>
            <a:off x="562132" y="4166015"/>
            <a:ext cx="4137285" cy="27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67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Thoroughbred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www.statesymbolsusa.org/IMAGES/Maryland/ThoroughbredHorse-racin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164260"/>
            <a:ext cx="4238157" cy="3513209"/>
          </a:xfrm>
          <a:prstGeom prst="rect">
            <a:avLst/>
          </a:prstGeom>
          <a:noFill/>
        </p:spPr>
      </p:pic>
      <p:pic>
        <p:nvPicPr>
          <p:cNvPr id="5" name="Picture 4" descr="http://www.horses-and-horse-information.com/images/thoroughbred-ho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9773" y="2808878"/>
            <a:ext cx="2576821" cy="2125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Thoroughbred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5" t="9934" r="5415"/>
          <a:stretch/>
        </p:blipFill>
        <p:spPr bwMode="auto">
          <a:xfrm>
            <a:off x="2257551" y="1752600"/>
            <a:ext cx="5235069" cy="41707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appaloosa</a:t>
            </a:r>
            <a:endParaRPr lang="en-US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0694" y="1826606"/>
            <a:ext cx="4673563" cy="46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6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Welsh Pony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http://www.equestrianoutreach.com/EOWebPhotoFolder/Welsh%20Pony%20of%20the%20Cob%20Typ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967" y="2052850"/>
            <a:ext cx="4559868" cy="3419901"/>
          </a:xfrm>
          <a:prstGeom prst="rect">
            <a:avLst/>
          </a:prstGeom>
          <a:noFill/>
        </p:spPr>
      </p:pic>
      <p:pic>
        <p:nvPicPr>
          <p:cNvPr id="5" name="Picture 6" descr="Welsh pony foals, Jazz and Beam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2451" y="2423188"/>
            <a:ext cx="3014349" cy="2135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54691" y="2112399"/>
            <a:ext cx="4978622" cy="3644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Highland</a:t>
            </a:r>
            <a:endParaRPr lang="en-US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/>
          <a:srcRect l="15122" r="14723"/>
          <a:stretch/>
        </p:blipFill>
        <p:spPr>
          <a:xfrm>
            <a:off x="2591733" y="1725774"/>
            <a:ext cx="4305472" cy="4265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Fox Trotter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4683" y="2143624"/>
            <a:ext cx="4938631" cy="3703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Hanoverian</a:t>
            </a:r>
            <a:endParaRPr lang="en-US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9128" y="2386819"/>
            <a:ext cx="6084682" cy="324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cream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491" y="2113103"/>
            <a:ext cx="4475824" cy="3968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07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Palomino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464" y="2066499"/>
            <a:ext cx="4829485" cy="3774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Clydesdale</a:t>
            </a:r>
            <a:endParaRPr lang="en-US" dirty="0"/>
          </a:p>
        </p:txBody>
      </p:sp>
      <p:pic>
        <p:nvPicPr>
          <p:cNvPr id="59396" name="Picture 4" descr="Clydesdale Hors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9838" r="12752"/>
          <a:stretch>
            <a:fillRect/>
          </a:stretch>
        </p:blipFill>
        <p:spPr bwMode="auto">
          <a:xfrm>
            <a:off x="1523038" y="1760797"/>
            <a:ext cx="5987030" cy="4625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6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Mustang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235" y="1752600"/>
            <a:ext cx="4736179" cy="3829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Peruvian </a:t>
            </a:r>
            <a:r>
              <a:rPr kumimoji="0" lang="en-US" sz="35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paso</a:t>
            </a:r>
            <a:r>
              <a:rPr kumimoji="0" lang="en-US" sz="35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</a:t>
            </a:r>
            <a:r>
              <a:rPr kumimoji="0" lang="en-US" sz="35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paso</a:t>
            </a:r>
            <a:r>
              <a:rPr kumimoji="0" lang="en-US" sz="35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5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fino</a:t>
            </a:r>
            <a:endParaRPr kumimoji="0" lang="en-US" sz="3500" b="0" i="0" u="none" strike="noStrike" kern="1200" cap="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4" descr="http://www.ansi.okstate.edu/breeds/horses/peruvianpaso/Stall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5074" y="1752600"/>
            <a:ext cx="3191726" cy="4340747"/>
          </a:xfrm>
          <a:prstGeom prst="rect">
            <a:avLst/>
          </a:prstGeom>
          <a:noFill/>
        </p:spPr>
      </p:pic>
      <p:pic>
        <p:nvPicPr>
          <p:cNvPr id="7" name="Picture 6" descr="http://uspha.net/uploads/images/Guines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480" y="2333767"/>
            <a:ext cx="4286250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Pinto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http://c.photoshelter.com/img-get/I0000C9jTNfmz4dY/s/650/650/161-223-MR19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8233" y="2250439"/>
            <a:ext cx="4704022" cy="313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Holstein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0998" y="2104146"/>
            <a:ext cx="2495802" cy="31310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128" y="2294378"/>
            <a:ext cx="5033693" cy="3355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hanoverian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7" t="7969" r="2580"/>
          <a:stretch/>
        </p:blipFill>
        <p:spPr bwMode="auto">
          <a:xfrm>
            <a:off x="1776052" y="2156896"/>
            <a:ext cx="5613592" cy="38023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021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Shire Hors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4366" y="1993709"/>
            <a:ext cx="5585080" cy="3943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577" y="1752599"/>
            <a:ext cx="4302121" cy="4143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Clydesdale</a:t>
            </a:r>
            <a:endParaRPr lang="en-US" dirty="0"/>
          </a:p>
        </p:txBody>
      </p:sp>
      <p:pic>
        <p:nvPicPr>
          <p:cNvPr id="59394" name="Picture 2" descr="Clydesdale Hor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6880" y="2178793"/>
            <a:ext cx="6040734" cy="37935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Miniature Horse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40" y="1752600"/>
            <a:ext cx="3766620" cy="418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Tennessee Walking Horse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Ghost Pusher in 200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8106" y="1985488"/>
            <a:ext cx="4497869" cy="3760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Pinto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Piebald Hor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6233" y="1752600"/>
            <a:ext cx="5134527" cy="3583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Albino</a:t>
            </a:r>
            <a:endParaRPr lang="en-US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682" y="2111549"/>
            <a:ext cx="4489051" cy="3312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32100" y="2249469"/>
            <a:ext cx="23749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3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997F19E3783443AE9879A08CA5DF4E" ma:contentTypeVersion="0" ma:contentTypeDescription="Create a new document." ma:contentTypeScope="" ma:versionID="0afbd953ae22f62acc98d17463e105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4e548a21ea6373ba8b0c7f7facc3be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6CDD0A-F849-4EFD-AFC4-73F7822507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E60DCB-163C-4F66-A894-00D51FF90913}">
  <ds:schemaRefs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18605D7-0EF2-49EE-8C14-7B79DBCE43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804</TotalTime>
  <Words>193</Words>
  <Application>Microsoft Office PowerPoint</Application>
  <PresentationFormat>On-screen Show (4:3)</PresentationFormat>
  <Paragraphs>124</Paragraphs>
  <Slides>78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3" baseType="lpstr">
      <vt:lpstr>Arial</vt:lpstr>
      <vt:lpstr>Book Antiqua</vt:lpstr>
      <vt:lpstr>Calibri</vt:lpstr>
      <vt:lpstr>Century Gothic</vt:lpstr>
      <vt:lpstr>Apothecary</vt:lpstr>
      <vt:lpstr>Horse Breed Id</vt:lpstr>
      <vt:lpstr>clydesdale</vt:lpstr>
      <vt:lpstr>Lipizzaner</vt:lpstr>
      <vt:lpstr>Quarterhorse</vt:lpstr>
      <vt:lpstr>Missouri Fox Trotter</vt:lpstr>
      <vt:lpstr>Thoroughbred</vt:lpstr>
      <vt:lpstr>Mustang</vt:lpstr>
      <vt:lpstr>Pinto</vt:lpstr>
      <vt:lpstr>American Albino</vt:lpstr>
      <vt:lpstr>Appaloosa</vt:lpstr>
      <vt:lpstr>Palomino</vt:lpstr>
      <vt:lpstr> #2</vt:lpstr>
      <vt:lpstr>Trakehner</vt:lpstr>
      <vt:lpstr>Palomino</vt:lpstr>
      <vt:lpstr>American Cream</vt:lpstr>
      <vt:lpstr>Thoroughbred</vt:lpstr>
      <vt:lpstr>Selle Francais</vt:lpstr>
      <vt:lpstr>Tennessee Walking Horse</vt:lpstr>
      <vt:lpstr>American Saddlebred</vt:lpstr>
      <vt:lpstr>American standardbred</vt:lpstr>
      <vt:lpstr>Shetland</vt:lpstr>
      <vt:lpstr>Lipizzaner</vt:lpstr>
      <vt:lpstr>Missouri Fox Trotter</vt:lpstr>
      <vt:lpstr>Paint</vt:lpstr>
      <vt:lpstr>Andalusian</vt:lpstr>
      <vt:lpstr>American Saddlebred</vt:lpstr>
      <vt:lpstr>Holstein</vt:lpstr>
      <vt:lpstr>American warmblood</vt:lpstr>
      <vt:lpstr>Wurttemburg</vt:lpstr>
      <vt:lpstr>Trakehner</vt:lpstr>
      <vt:lpstr>American Cream</vt:lpstr>
      <vt:lpstr>American albino</vt:lpstr>
      <vt:lpstr>hackney</vt:lpstr>
      <vt:lpstr>andalusian</vt:lpstr>
      <vt:lpstr>PowerPoint Presentation</vt:lpstr>
      <vt:lpstr>Miniature Horse</vt:lpstr>
      <vt:lpstr>American Standardbred</vt:lpstr>
      <vt:lpstr>arabian</vt:lpstr>
      <vt:lpstr>Welsh Pony</vt:lpstr>
      <vt:lpstr>Mustang</vt:lpstr>
      <vt:lpstr>belgian</vt:lpstr>
      <vt:lpstr>American quarter horse</vt:lpstr>
      <vt:lpstr>American Warmblood</vt:lpstr>
      <vt:lpstr>Andalusian</vt:lpstr>
      <vt:lpstr>Morgan</vt:lpstr>
      <vt:lpstr>American Saddlebred</vt:lpstr>
      <vt:lpstr>Highland</vt:lpstr>
      <vt:lpstr>appaloosa</vt:lpstr>
      <vt:lpstr>Shetland</vt:lpstr>
      <vt:lpstr>arabian</vt:lpstr>
      <vt:lpstr>Miniature Horse</vt:lpstr>
      <vt:lpstr>barb</vt:lpstr>
      <vt:lpstr>Shire</vt:lpstr>
      <vt:lpstr>Selle Francais</vt:lpstr>
      <vt:lpstr>Hanoverian</vt:lpstr>
      <vt:lpstr>Belgian</vt:lpstr>
      <vt:lpstr>Barb</vt:lpstr>
      <vt:lpstr>American Quarter Horse</vt:lpstr>
      <vt:lpstr>Fresians</vt:lpstr>
      <vt:lpstr>Thoroughbred</vt:lpstr>
      <vt:lpstr>appaloosa</vt:lpstr>
      <vt:lpstr>Welsh Pony</vt:lpstr>
      <vt:lpstr>Paint</vt:lpstr>
      <vt:lpstr>Highland</vt:lpstr>
      <vt:lpstr>Missouri Fox Trotter</vt:lpstr>
      <vt:lpstr>Hanoverian</vt:lpstr>
      <vt:lpstr>American cream</vt:lpstr>
      <vt:lpstr>Palomino</vt:lpstr>
      <vt:lpstr>Clydesdale</vt:lpstr>
      <vt:lpstr>PowerPoint Presentation</vt:lpstr>
      <vt:lpstr>Pinto</vt:lpstr>
      <vt:lpstr>Holstein</vt:lpstr>
      <vt:lpstr>hanoverian</vt:lpstr>
      <vt:lpstr>Shire</vt:lpstr>
      <vt:lpstr>Morgan</vt:lpstr>
      <vt:lpstr>Clydesdale</vt:lpstr>
      <vt:lpstr>Miniature Horse</vt:lpstr>
      <vt:lpstr>Tennessee Walking Horse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Horse Breed Id</dc:title>
  <dc:creator>Cameron White</dc:creator>
  <cp:lastModifiedBy>White, Cameron</cp:lastModifiedBy>
  <cp:revision>33</cp:revision>
  <dcterms:created xsi:type="dcterms:W3CDTF">2011-01-17T15:22:11Z</dcterms:created>
  <dcterms:modified xsi:type="dcterms:W3CDTF">2015-10-01T12:25:59Z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0x010100FD997F19E3783443AE9879A08CA5DF4E</vt:lpwstr>
  </property>
</Properties>
</file>