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9"/>
  </p:notesMasterIdLst>
  <p:sldIdLst>
    <p:sldId id="256" r:id="rId2"/>
    <p:sldId id="333" r:id="rId3"/>
    <p:sldId id="266" r:id="rId4"/>
    <p:sldId id="267" r:id="rId5"/>
    <p:sldId id="268" r:id="rId6"/>
    <p:sldId id="269" r:id="rId7"/>
    <p:sldId id="332" r:id="rId8"/>
    <p:sldId id="323" r:id="rId9"/>
    <p:sldId id="324" r:id="rId10"/>
    <p:sldId id="325" r:id="rId11"/>
    <p:sldId id="326" r:id="rId12"/>
    <p:sldId id="327" r:id="rId13"/>
    <p:sldId id="328" r:id="rId14"/>
    <p:sldId id="329" r:id="rId15"/>
    <p:sldId id="330" r:id="rId16"/>
    <p:sldId id="331" r:id="rId17"/>
    <p:sldId id="270"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29BE36-0045-AC42-887E-317C176800E9}" type="datetimeFigureOut">
              <a:rPr lang="en-US" smtClean="0"/>
              <a:t>10/13/2015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EF67AB-1840-8C4E-A364-1FFBC1BE8A2C}" type="slidenum">
              <a:rPr lang="en-US" smtClean="0"/>
              <a:t>‹#›</a:t>
            </a:fld>
            <a:endParaRPr lang="en-US"/>
          </a:p>
        </p:txBody>
      </p:sp>
    </p:spTree>
    <p:extLst>
      <p:ext uri="{BB962C8B-B14F-4D97-AF65-F5344CB8AC3E}">
        <p14:creationId xmlns:p14="http://schemas.microsoft.com/office/powerpoint/2010/main" val="37918753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2B47E2C-F92A-1844-893B-11BAB85B3C65}" type="datetimeFigureOut">
              <a:rPr lang="en-US" smtClean="0"/>
              <a:t>10/13/2015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7E6EA9-EB39-B24C-AC5B-77E6A254631A}"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B47E2C-F92A-1844-893B-11BAB85B3C65}" type="datetimeFigureOut">
              <a:rPr lang="en-US" smtClean="0"/>
              <a:t>10/13/2015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7E6EA9-EB39-B24C-AC5B-77E6A254631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2B47E2C-F92A-1844-893B-11BAB85B3C65}" type="datetimeFigureOut">
              <a:rPr lang="en-US" smtClean="0"/>
              <a:t>10/13/2015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7E6EA9-EB39-B24C-AC5B-77E6A254631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B47E2C-F92A-1844-893B-11BAB85B3C65}" type="datetimeFigureOut">
              <a:rPr lang="en-US" smtClean="0"/>
              <a:t>10/13/2015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7E6EA9-EB39-B24C-AC5B-77E6A254631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B47E2C-F92A-1844-893B-11BAB85B3C65}" type="datetimeFigureOut">
              <a:rPr lang="en-US" smtClean="0"/>
              <a:t>10/13/2015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7E6EA9-EB39-B24C-AC5B-77E6A254631A}"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2B47E2C-F92A-1844-893B-11BAB85B3C65}" type="datetimeFigureOut">
              <a:rPr lang="en-US" smtClean="0"/>
              <a:t>10/13/2015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7E6EA9-EB39-B24C-AC5B-77E6A254631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2B47E2C-F92A-1844-893B-11BAB85B3C65}" type="datetimeFigureOut">
              <a:rPr lang="en-US" smtClean="0"/>
              <a:t>10/13/2015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7E6EA9-EB39-B24C-AC5B-77E6A254631A}"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2B47E2C-F92A-1844-893B-11BAB85B3C65}" type="datetimeFigureOut">
              <a:rPr lang="en-US" smtClean="0"/>
              <a:t>10/13/2015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7E6EA9-EB39-B24C-AC5B-77E6A254631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B47E2C-F92A-1844-893B-11BAB85B3C65}" type="datetimeFigureOut">
              <a:rPr lang="en-US" smtClean="0"/>
              <a:t>10/13/2015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7E6EA9-EB39-B24C-AC5B-77E6A254631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B47E2C-F92A-1844-893B-11BAB85B3C65}" type="datetimeFigureOut">
              <a:rPr lang="en-US" smtClean="0"/>
              <a:t>10/13/2015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7E6EA9-EB39-B24C-AC5B-77E6A254631A}"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B47E2C-F92A-1844-893B-11BAB85B3C65}" type="datetimeFigureOut">
              <a:rPr lang="en-US" smtClean="0"/>
              <a:t>10/13/2015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7E6EA9-EB39-B24C-AC5B-77E6A254631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2B47E2C-F92A-1844-893B-11BAB85B3C65}" type="datetimeFigureOut">
              <a:rPr lang="en-US" smtClean="0"/>
              <a:t>10/13/2015</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1C7E6EA9-EB39-B24C-AC5B-77E6A254631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94680"/>
            <a:ext cx="7848600" cy="1927225"/>
          </a:xfrm>
        </p:spPr>
        <p:txBody>
          <a:bodyPr>
            <a:noAutofit/>
          </a:bodyPr>
          <a:lstStyle/>
          <a:p>
            <a:r>
              <a:rPr lang="en-US" sz="3600" dirty="0" smtClean="0"/>
              <a:t>Kentucky Agricultural Education</a:t>
            </a:r>
            <a:br>
              <a:rPr lang="en-US" sz="3600" dirty="0" smtClean="0"/>
            </a:br>
            <a:r>
              <a:rPr lang="en-US" sz="3600" dirty="0" smtClean="0"/>
              <a:t>Record Keeping</a:t>
            </a:r>
            <a:br>
              <a:rPr lang="en-US" sz="3600" dirty="0" smtClean="0"/>
            </a:br>
            <a:r>
              <a:rPr lang="en-US" sz="3600" dirty="0" smtClean="0"/>
              <a:t>Instructions &amp; Examples</a:t>
            </a:r>
            <a:endParaRPr lang="en-US" sz="3600" dirty="0"/>
          </a:p>
        </p:txBody>
      </p:sp>
      <p:sp>
        <p:nvSpPr>
          <p:cNvPr id="3" name="Subtitle 2"/>
          <p:cNvSpPr>
            <a:spLocks noGrp="1"/>
          </p:cNvSpPr>
          <p:nvPr>
            <p:ph type="subTitle" idx="1"/>
          </p:nvPr>
        </p:nvSpPr>
        <p:spPr>
          <a:xfrm>
            <a:off x="685800" y="3937324"/>
            <a:ext cx="6400800" cy="1752600"/>
          </a:xfrm>
        </p:spPr>
        <p:txBody>
          <a:bodyPr>
            <a:normAutofit/>
          </a:bodyPr>
          <a:lstStyle/>
          <a:p>
            <a:r>
              <a:rPr lang="en-US" dirty="0" smtClean="0"/>
              <a:t>This Presentation provides background on record keeping and guides you through profile set-up on the AET.</a:t>
            </a:r>
            <a:endParaRPr lang="en-US" dirty="0"/>
          </a:p>
        </p:txBody>
      </p:sp>
    </p:spTree>
    <p:extLst>
      <p:ext uri="{BB962C8B-B14F-4D97-AF65-F5344CB8AC3E}">
        <p14:creationId xmlns:p14="http://schemas.microsoft.com/office/powerpoint/2010/main" val="15301290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Clicking the gears will allow you to edit your SAE project information.</a:t>
            </a:r>
            <a:endParaRPr lang="en-US" sz="2400" dirty="0"/>
          </a:p>
        </p:txBody>
      </p:sp>
      <p:pic>
        <p:nvPicPr>
          <p:cNvPr id="5" name="Content Placeholder 4" descr="Screen Shot 2015-06-15 at 12.38.46 PM.png"/>
          <p:cNvPicPr>
            <a:picLocks noGrp="1" noChangeAspect="1"/>
          </p:cNvPicPr>
          <p:nvPr>
            <p:ph idx="1"/>
          </p:nvPr>
        </p:nvPicPr>
        <p:blipFill rotWithShape="1">
          <a:blip r:embed="rId2">
            <a:extLst>
              <a:ext uri="{28A0092B-C50C-407E-A947-70E740481C1C}">
                <a14:useLocalDpi xmlns:a14="http://schemas.microsoft.com/office/drawing/2010/main" val="0"/>
              </a:ext>
            </a:extLst>
          </a:blip>
          <a:srcRect t="2593" b="2593"/>
          <a:stretch/>
        </p:blipFill>
        <p:spPr/>
      </p:pic>
      <p:sp>
        <p:nvSpPr>
          <p:cNvPr id="3" name="Down Arrow 2"/>
          <p:cNvSpPr/>
          <p:nvPr/>
        </p:nvSpPr>
        <p:spPr>
          <a:xfrm>
            <a:off x="2899832" y="2698750"/>
            <a:ext cx="529166" cy="73025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36900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Clicking the pencil will enter you into the SAE planning tool.  This is </a:t>
            </a:r>
            <a:r>
              <a:rPr lang="en-US" sz="2400" dirty="0" smtClean="0"/>
              <a:t>your first assignment in class for your SAE project.</a:t>
            </a:r>
            <a:endParaRPr lang="en-US" sz="2400" dirty="0"/>
          </a:p>
        </p:txBody>
      </p:sp>
      <p:pic>
        <p:nvPicPr>
          <p:cNvPr id="5" name="Content Placeholder 4" descr="Screen Shot 2015-06-15 at 12.38.46 PM.png"/>
          <p:cNvPicPr>
            <a:picLocks noGrp="1" noChangeAspect="1"/>
          </p:cNvPicPr>
          <p:nvPr>
            <p:ph idx="1"/>
          </p:nvPr>
        </p:nvPicPr>
        <p:blipFill rotWithShape="1">
          <a:blip r:embed="rId2">
            <a:extLst>
              <a:ext uri="{28A0092B-C50C-407E-A947-70E740481C1C}">
                <a14:useLocalDpi xmlns:a14="http://schemas.microsoft.com/office/drawing/2010/main" val="0"/>
              </a:ext>
            </a:extLst>
          </a:blip>
          <a:srcRect t="2593" b="2593"/>
          <a:stretch/>
        </p:blipFill>
        <p:spPr/>
      </p:pic>
      <p:sp>
        <p:nvSpPr>
          <p:cNvPr id="3" name="Down Arrow 2"/>
          <p:cNvSpPr/>
          <p:nvPr/>
        </p:nvSpPr>
        <p:spPr>
          <a:xfrm>
            <a:off x="3071441" y="2698750"/>
            <a:ext cx="529166" cy="73025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11317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The dollar sign enters you into the “Estimate income/expense” feature.  This only shows up on entrepreneurship projects and should only be done after checking with your agriculture teacher.</a:t>
            </a:r>
            <a:endParaRPr lang="en-US" sz="2400" dirty="0"/>
          </a:p>
        </p:txBody>
      </p:sp>
      <p:pic>
        <p:nvPicPr>
          <p:cNvPr id="5" name="Content Placeholder 4" descr="Screen Shot 2015-06-15 at 12.38.46 PM.png"/>
          <p:cNvPicPr>
            <a:picLocks noGrp="1" noChangeAspect="1"/>
          </p:cNvPicPr>
          <p:nvPr>
            <p:ph idx="1"/>
          </p:nvPr>
        </p:nvPicPr>
        <p:blipFill rotWithShape="1">
          <a:blip r:embed="rId2">
            <a:extLst>
              <a:ext uri="{28A0092B-C50C-407E-A947-70E740481C1C}">
                <a14:useLocalDpi xmlns:a14="http://schemas.microsoft.com/office/drawing/2010/main" val="0"/>
              </a:ext>
            </a:extLst>
          </a:blip>
          <a:srcRect t="2593" b="2593"/>
          <a:stretch/>
        </p:blipFill>
        <p:spPr/>
      </p:pic>
      <p:sp>
        <p:nvSpPr>
          <p:cNvPr id="3" name="Down Arrow 2"/>
          <p:cNvSpPr/>
          <p:nvPr/>
        </p:nvSpPr>
        <p:spPr>
          <a:xfrm>
            <a:off x="3259049" y="2720266"/>
            <a:ext cx="529166" cy="73025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43435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The “thumbs up” takes you to the annual review of scope. A red button indicates that there are blank boxes in the annual review.   </a:t>
            </a:r>
            <a:endParaRPr lang="en-US" sz="2400" dirty="0"/>
          </a:p>
        </p:txBody>
      </p:sp>
      <p:pic>
        <p:nvPicPr>
          <p:cNvPr id="5" name="Content Placeholder 4" descr="Screen Shot 2015-06-15 at 12.38.46 PM.png"/>
          <p:cNvPicPr>
            <a:picLocks noGrp="1" noChangeAspect="1"/>
          </p:cNvPicPr>
          <p:nvPr>
            <p:ph idx="1"/>
          </p:nvPr>
        </p:nvPicPr>
        <p:blipFill rotWithShape="1">
          <a:blip r:embed="rId2">
            <a:extLst>
              <a:ext uri="{28A0092B-C50C-407E-A947-70E740481C1C}">
                <a14:useLocalDpi xmlns:a14="http://schemas.microsoft.com/office/drawing/2010/main" val="0"/>
              </a:ext>
            </a:extLst>
          </a:blip>
          <a:srcRect t="2593" b="2593"/>
          <a:stretch/>
        </p:blipFill>
        <p:spPr/>
      </p:pic>
      <p:sp>
        <p:nvSpPr>
          <p:cNvPr id="3" name="Down Arrow 2"/>
          <p:cNvSpPr/>
          <p:nvPr/>
        </p:nvSpPr>
        <p:spPr>
          <a:xfrm>
            <a:off x="3428998" y="2592917"/>
            <a:ext cx="529166" cy="73025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44496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smtClean="0"/>
              <a:t>This is the annual review of scope.  Information entered here will show up on page 7 of a proficiency application or page 4 of a degree application.</a:t>
            </a:r>
            <a:endParaRPr lang="en-US" sz="2400" dirty="0"/>
          </a:p>
        </p:txBody>
      </p:sp>
      <p:pic>
        <p:nvPicPr>
          <p:cNvPr id="4" name="Content Placeholder 3" descr="Screen Shot 2015-06-15 at 12.47.00 PM.png"/>
          <p:cNvPicPr>
            <a:picLocks noGrp="1" noChangeAspect="1"/>
          </p:cNvPicPr>
          <p:nvPr>
            <p:ph idx="1"/>
          </p:nvPr>
        </p:nvPicPr>
        <p:blipFill rotWithShape="1">
          <a:blip r:embed="rId2">
            <a:extLst>
              <a:ext uri="{28A0092B-C50C-407E-A947-70E740481C1C}">
                <a14:useLocalDpi xmlns:a14="http://schemas.microsoft.com/office/drawing/2010/main" val="0"/>
              </a:ext>
            </a:extLst>
          </a:blip>
          <a:srcRect l="11677" t="7814" r="12320" b="35396"/>
          <a:stretch/>
        </p:blipFill>
        <p:spPr>
          <a:xfrm>
            <a:off x="58438" y="1693333"/>
            <a:ext cx="9110180" cy="4254500"/>
          </a:xfrm>
        </p:spPr>
      </p:pic>
    </p:spTree>
    <p:extLst>
      <p:ext uri="{BB962C8B-B14F-4D97-AF65-F5344CB8AC3E}">
        <p14:creationId xmlns:p14="http://schemas.microsoft.com/office/powerpoint/2010/main" val="41423324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 The map feature allows you to pinpoint the location of your project.  This can be helpful for your teacher when doing SAE visits.  </a:t>
            </a:r>
            <a:endParaRPr lang="en-US" sz="2400" dirty="0"/>
          </a:p>
        </p:txBody>
      </p:sp>
      <p:pic>
        <p:nvPicPr>
          <p:cNvPr id="5" name="Content Placeholder 4" descr="Screen Shot 2015-06-15 at 12.38.46 PM.png"/>
          <p:cNvPicPr>
            <a:picLocks noGrp="1" noChangeAspect="1"/>
          </p:cNvPicPr>
          <p:nvPr>
            <p:ph idx="1"/>
          </p:nvPr>
        </p:nvPicPr>
        <p:blipFill rotWithShape="1">
          <a:blip r:embed="rId2">
            <a:extLst>
              <a:ext uri="{28A0092B-C50C-407E-A947-70E740481C1C}">
                <a14:useLocalDpi xmlns:a14="http://schemas.microsoft.com/office/drawing/2010/main" val="0"/>
              </a:ext>
            </a:extLst>
          </a:blip>
          <a:srcRect t="2593" b="2593"/>
          <a:stretch/>
        </p:blipFill>
        <p:spPr/>
      </p:pic>
      <p:sp>
        <p:nvSpPr>
          <p:cNvPr id="3" name="Down Arrow 2"/>
          <p:cNvSpPr/>
          <p:nvPr/>
        </p:nvSpPr>
        <p:spPr>
          <a:xfrm>
            <a:off x="3659923" y="2720266"/>
            <a:ext cx="529166" cy="73025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130482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Clicking on the links under # Finance or # Journal will allow to review financial or journal entries for your project.  The number tells you the total number of entries for each.</a:t>
            </a:r>
            <a:endParaRPr lang="en-US" sz="2400" dirty="0"/>
          </a:p>
        </p:txBody>
      </p:sp>
      <p:pic>
        <p:nvPicPr>
          <p:cNvPr id="5" name="Content Placeholder 4" descr="Screen Shot 2015-06-15 at 12.38.46 PM.png"/>
          <p:cNvPicPr>
            <a:picLocks noGrp="1" noChangeAspect="1"/>
          </p:cNvPicPr>
          <p:nvPr>
            <p:ph idx="1"/>
          </p:nvPr>
        </p:nvPicPr>
        <p:blipFill rotWithShape="1">
          <a:blip r:embed="rId2">
            <a:extLst>
              <a:ext uri="{28A0092B-C50C-407E-A947-70E740481C1C}">
                <a14:useLocalDpi xmlns:a14="http://schemas.microsoft.com/office/drawing/2010/main" val="0"/>
              </a:ext>
            </a:extLst>
          </a:blip>
          <a:srcRect t="2593" b="2593"/>
          <a:stretch/>
        </p:blipFill>
        <p:spPr/>
      </p:pic>
      <p:sp>
        <p:nvSpPr>
          <p:cNvPr id="3" name="Down Arrow 2"/>
          <p:cNvSpPr/>
          <p:nvPr/>
        </p:nvSpPr>
        <p:spPr>
          <a:xfrm>
            <a:off x="5983756" y="2533196"/>
            <a:ext cx="529166" cy="73025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Down Arrow 5"/>
          <p:cNvSpPr/>
          <p:nvPr/>
        </p:nvSpPr>
        <p:spPr>
          <a:xfrm>
            <a:off x="6248339" y="2533196"/>
            <a:ext cx="529166" cy="73025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79396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4000" dirty="0" smtClean="0"/>
              <a:t>Once you have added all SAEs return to the Profile page.</a:t>
            </a:r>
            <a:endParaRPr lang="en-US" sz="4000" dirty="0"/>
          </a:p>
        </p:txBody>
      </p:sp>
    </p:spTree>
    <p:extLst>
      <p:ext uri="{BB962C8B-B14F-4D97-AF65-F5344CB8AC3E}">
        <p14:creationId xmlns:p14="http://schemas.microsoft.com/office/powerpoint/2010/main" val="32025706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By Now You…</a:t>
            </a:r>
            <a:endParaRPr lang="en-US" dirty="0"/>
          </a:p>
        </p:txBody>
      </p:sp>
      <p:sp>
        <p:nvSpPr>
          <p:cNvPr id="3" name="Content Placeholder 2"/>
          <p:cNvSpPr>
            <a:spLocks noGrp="1"/>
          </p:cNvSpPr>
          <p:nvPr>
            <p:ph idx="1"/>
          </p:nvPr>
        </p:nvSpPr>
        <p:spPr/>
        <p:txBody>
          <a:bodyPr/>
          <a:lstStyle/>
          <a:p>
            <a:r>
              <a:rPr lang="en-US" dirty="0" smtClean="0"/>
              <a:t>Understand the SAE concept</a:t>
            </a:r>
          </a:p>
          <a:p>
            <a:r>
              <a:rPr lang="en-US" dirty="0" smtClean="0"/>
              <a:t>Have set up a profile in AET (Ag Experience Tracker)</a:t>
            </a:r>
          </a:p>
          <a:p>
            <a:r>
              <a:rPr lang="en-US" dirty="0" smtClean="0"/>
              <a:t>Recognize the importance of record keeping</a:t>
            </a:r>
          </a:p>
          <a:p>
            <a:r>
              <a:rPr lang="en-US" dirty="0" smtClean="0"/>
              <a:t>Have chosen an SAE project</a:t>
            </a:r>
          </a:p>
          <a:p>
            <a:endParaRPr lang="en-US" dirty="0"/>
          </a:p>
          <a:p>
            <a:endParaRPr lang="en-US" dirty="0" smtClean="0"/>
          </a:p>
          <a:p>
            <a:r>
              <a:rPr lang="en-US" dirty="0" smtClean="0"/>
              <a:t>Now it’s time to prep the experience in AET</a:t>
            </a:r>
            <a:endParaRPr lang="en-US" dirty="0"/>
          </a:p>
        </p:txBody>
      </p:sp>
    </p:spTree>
    <p:extLst>
      <p:ext uri="{BB962C8B-B14F-4D97-AF65-F5344CB8AC3E}">
        <p14:creationId xmlns:p14="http://schemas.microsoft.com/office/powerpoint/2010/main" val="1218850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Next, click on </a:t>
            </a:r>
            <a:br>
              <a:rPr lang="en-US" dirty="0" smtClean="0"/>
            </a:br>
            <a:r>
              <a:rPr lang="en-US" dirty="0" smtClean="0"/>
              <a:t>“Experience Manager (SAE)”</a:t>
            </a:r>
            <a:endParaRPr lang="en-US" dirty="0"/>
          </a:p>
        </p:txBody>
      </p:sp>
      <p:sp>
        <p:nvSpPr>
          <p:cNvPr id="3" name="Content Placeholder 2"/>
          <p:cNvSpPr>
            <a:spLocks noGrp="1"/>
          </p:cNvSpPr>
          <p:nvPr>
            <p:ph idx="1"/>
          </p:nvPr>
        </p:nvSpPr>
        <p:spPr/>
        <p:txBody>
          <a:bodyPr/>
          <a:lstStyle/>
          <a:p>
            <a:endParaRPr lang="en-US"/>
          </a:p>
        </p:txBody>
      </p:sp>
      <p:pic>
        <p:nvPicPr>
          <p:cNvPr id="4" name="Picture 3" descr="Screen Shot 2015-05-18 at 9.18.58 AM.png"/>
          <p:cNvPicPr>
            <a:picLocks noChangeAspect="1"/>
          </p:cNvPicPr>
          <p:nvPr/>
        </p:nvPicPr>
        <p:blipFill rotWithShape="1">
          <a:blip r:embed="rId2">
            <a:extLst>
              <a:ext uri="{28A0092B-C50C-407E-A947-70E740481C1C}">
                <a14:useLocalDpi xmlns:a14="http://schemas.microsoft.com/office/drawing/2010/main" val="0"/>
              </a:ext>
            </a:extLst>
          </a:blip>
          <a:srcRect l="11690" t="5239" r="11806" b="32398"/>
          <a:stretch/>
        </p:blipFill>
        <p:spPr>
          <a:xfrm>
            <a:off x="-17043" y="1714500"/>
            <a:ext cx="9161043" cy="4667250"/>
          </a:xfrm>
          <a:prstGeom prst="rect">
            <a:avLst/>
          </a:prstGeom>
        </p:spPr>
      </p:pic>
      <p:sp>
        <p:nvSpPr>
          <p:cNvPr id="5" name="Left Arrow 4"/>
          <p:cNvSpPr/>
          <p:nvPr/>
        </p:nvSpPr>
        <p:spPr>
          <a:xfrm>
            <a:off x="6223000" y="3725333"/>
            <a:ext cx="952500" cy="656166"/>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07501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screen will look like this.  </a:t>
            </a:r>
            <a:br>
              <a:rPr lang="en-US" dirty="0" smtClean="0"/>
            </a:br>
            <a:r>
              <a:rPr lang="en-US" dirty="0" smtClean="0"/>
              <a:t>Click “Add New”</a:t>
            </a:r>
            <a:endParaRPr lang="en-US" dirty="0"/>
          </a:p>
        </p:txBody>
      </p:sp>
      <p:pic>
        <p:nvPicPr>
          <p:cNvPr id="4" name="Content Placeholder 3" descr="Screen Shot 2015-05-18 at 9.20.44 AM.png"/>
          <p:cNvPicPr>
            <a:picLocks noGrp="1" noChangeAspect="1"/>
          </p:cNvPicPr>
          <p:nvPr>
            <p:ph idx="1"/>
          </p:nvPr>
        </p:nvPicPr>
        <p:blipFill rotWithShape="1">
          <a:blip r:embed="rId2">
            <a:extLst>
              <a:ext uri="{28A0092B-C50C-407E-A947-70E740481C1C}">
                <a14:useLocalDpi xmlns:a14="http://schemas.microsoft.com/office/drawing/2010/main" val="0"/>
              </a:ext>
            </a:extLst>
          </a:blip>
          <a:srcRect l="11468" t="6003" r="11846" b="36262"/>
          <a:stretch/>
        </p:blipFill>
        <p:spPr>
          <a:xfrm>
            <a:off x="-18201" y="1875176"/>
            <a:ext cx="9121482" cy="4292114"/>
          </a:xfrm>
        </p:spPr>
      </p:pic>
      <p:sp>
        <p:nvSpPr>
          <p:cNvPr id="5" name="Right Arrow 4"/>
          <p:cNvSpPr/>
          <p:nvPr/>
        </p:nvSpPr>
        <p:spPr>
          <a:xfrm>
            <a:off x="3417339" y="3260415"/>
            <a:ext cx="1178392" cy="68088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29571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Next, you will enter all important information about your SAE. Click on the green question marks or ask your agriculture teacher if you have any questions.</a:t>
            </a:r>
            <a:endParaRPr lang="en-US" sz="2800" dirty="0"/>
          </a:p>
        </p:txBody>
      </p:sp>
      <p:pic>
        <p:nvPicPr>
          <p:cNvPr id="4" name="Content Placeholder 3" descr="Screen Shot 2015-05-18 at 9.20.52 AM.png"/>
          <p:cNvPicPr>
            <a:picLocks noGrp="1" noChangeAspect="1"/>
          </p:cNvPicPr>
          <p:nvPr>
            <p:ph idx="1"/>
          </p:nvPr>
        </p:nvPicPr>
        <p:blipFill rotWithShape="1">
          <a:blip r:embed="rId2">
            <a:extLst>
              <a:ext uri="{28A0092B-C50C-407E-A947-70E740481C1C}">
                <a14:useLocalDpi xmlns:a14="http://schemas.microsoft.com/office/drawing/2010/main" val="0"/>
              </a:ext>
            </a:extLst>
          </a:blip>
          <a:srcRect t="2593" b="2593"/>
          <a:stretch/>
        </p:blipFill>
        <p:spPr/>
      </p:pic>
    </p:spTree>
    <p:extLst>
      <p:ext uri="{BB962C8B-B14F-4D97-AF65-F5344CB8AC3E}">
        <p14:creationId xmlns:p14="http://schemas.microsoft.com/office/powerpoint/2010/main" val="36462056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t>Here is an example of a student who has completed their SAE Experience Manager Page.</a:t>
            </a:r>
            <a:endParaRPr lang="en-US" sz="3200" dirty="0"/>
          </a:p>
        </p:txBody>
      </p:sp>
      <p:pic>
        <p:nvPicPr>
          <p:cNvPr id="4" name="Content Placeholder 3" descr="Screen Shot 2015-05-18 at 10.06.22 AM.png"/>
          <p:cNvPicPr>
            <a:picLocks noGrp="1" noChangeAspect="1"/>
          </p:cNvPicPr>
          <p:nvPr>
            <p:ph idx="1"/>
          </p:nvPr>
        </p:nvPicPr>
        <p:blipFill rotWithShape="1">
          <a:blip r:embed="rId2">
            <a:extLst>
              <a:ext uri="{28A0092B-C50C-407E-A947-70E740481C1C}">
                <a14:useLocalDpi xmlns:a14="http://schemas.microsoft.com/office/drawing/2010/main" val="0"/>
              </a:ext>
            </a:extLst>
          </a:blip>
          <a:srcRect t="2593" b="2593"/>
          <a:stretch/>
        </p:blipFill>
        <p:spPr/>
      </p:pic>
    </p:spTree>
    <p:extLst>
      <p:ext uri="{BB962C8B-B14F-4D97-AF65-F5344CB8AC3E}">
        <p14:creationId xmlns:p14="http://schemas.microsoft.com/office/powerpoint/2010/main" val="5604530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600" dirty="0"/>
              <a:t>If necessary, return to the Experience Manager page to add multiple SAEs. </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9335007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t>This is what your experience manager page will look like after entering your SAE projects.</a:t>
            </a:r>
            <a:endParaRPr lang="en-US" sz="3200" dirty="0"/>
          </a:p>
        </p:txBody>
      </p:sp>
      <p:pic>
        <p:nvPicPr>
          <p:cNvPr id="5" name="Content Placeholder 4" descr="Screen Shot 2015-06-15 at 12.38.46 PM.png"/>
          <p:cNvPicPr>
            <a:picLocks noGrp="1" noChangeAspect="1"/>
          </p:cNvPicPr>
          <p:nvPr>
            <p:ph idx="1"/>
          </p:nvPr>
        </p:nvPicPr>
        <p:blipFill rotWithShape="1">
          <a:blip r:embed="rId2">
            <a:extLst>
              <a:ext uri="{28A0092B-C50C-407E-A947-70E740481C1C}">
                <a14:useLocalDpi xmlns:a14="http://schemas.microsoft.com/office/drawing/2010/main" val="0"/>
              </a:ext>
            </a:extLst>
          </a:blip>
          <a:srcRect t="2593" b="2593"/>
          <a:stretch/>
        </p:blipFill>
        <p:spPr/>
      </p:pic>
    </p:spTree>
    <p:extLst>
      <p:ext uri="{BB962C8B-B14F-4D97-AF65-F5344CB8AC3E}">
        <p14:creationId xmlns:p14="http://schemas.microsoft.com/office/powerpoint/2010/main" val="42732169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The green power button indicates that the SAE is considered active.  Clicking that button will make the SAE inactive and any records entered relating to that project won’t count on any applications.</a:t>
            </a:r>
            <a:endParaRPr lang="en-US" sz="2400" dirty="0"/>
          </a:p>
        </p:txBody>
      </p:sp>
      <p:pic>
        <p:nvPicPr>
          <p:cNvPr id="5" name="Content Placeholder 4" descr="Screen Shot 2015-06-15 at 12.38.46 PM.png"/>
          <p:cNvPicPr>
            <a:picLocks noGrp="1" noChangeAspect="1"/>
          </p:cNvPicPr>
          <p:nvPr>
            <p:ph idx="1"/>
          </p:nvPr>
        </p:nvPicPr>
        <p:blipFill rotWithShape="1">
          <a:blip r:embed="rId2">
            <a:extLst>
              <a:ext uri="{28A0092B-C50C-407E-A947-70E740481C1C}">
                <a14:useLocalDpi xmlns:a14="http://schemas.microsoft.com/office/drawing/2010/main" val="0"/>
              </a:ext>
            </a:extLst>
          </a:blip>
          <a:srcRect t="2593" b="2593"/>
          <a:stretch/>
        </p:blipFill>
        <p:spPr>
          <a:xfrm>
            <a:off x="457200" y="2318550"/>
            <a:ext cx="8229600" cy="4876800"/>
          </a:xfrm>
        </p:spPr>
      </p:pic>
      <p:sp>
        <p:nvSpPr>
          <p:cNvPr id="3" name="Down Arrow 2"/>
          <p:cNvSpPr/>
          <p:nvPr/>
        </p:nvSpPr>
        <p:spPr>
          <a:xfrm>
            <a:off x="2747542" y="3429000"/>
            <a:ext cx="529166" cy="73025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287564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Clarity.thmx</Template>
  <TotalTime>398</TotalTime>
  <Words>378</Words>
  <Application>Microsoft Office PowerPoint</Application>
  <PresentationFormat>On-screen Show (4:3)</PresentationFormat>
  <Paragraphs>25</Paragraphs>
  <Slides>17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Clarity</vt:lpstr>
      <vt:lpstr>Kentucky Agricultural Education Record Keeping Instructions &amp; Examples</vt:lpstr>
      <vt:lpstr>By Now You…</vt:lpstr>
      <vt:lpstr>Next, click on  “Experience Manager (SAE)”</vt:lpstr>
      <vt:lpstr>The screen will look like this.   Click “Add New”</vt:lpstr>
      <vt:lpstr>Next, you will enter all important information about your SAE. Click on the green question marks or ask your agriculture teacher if you have any questions.</vt:lpstr>
      <vt:lpstr>Here is an example of a student who has completed their SAE Experience Manager Page.</vt:lpstr>
      <vt:lpstr>If necessary, return to the Experience Manager page to add multiple SAEs. </vt:lpstr>
      <vt:lpstr>This is what your experience manager page will look like after entering your SAE projects.</vt:lpstr>
      <vt:lpstr>The green power button indicates that the SAE is considered active.  Clicking that button will make the SAE inactive and any records entered relating to that project won’t count on any applications.</vt:lpstr>
      <vt:lpstr>Clicking the gears will allow you to edit your SAE project information.</vt:lpstr>
      <vt:lpstr>Clicking the pencil will enter you into the SAE planning tool.  This is your first assignment in class for your SAE project.</vt:lpstr>
      <vt:lpstr>The dollar sign enters you into the “Estimate income/expense” feature.  This only shows up on entrepreneurship projects and should only be done after checking with your agriculture teacher.</vt:lpstr>
      <vt:lpstr>The “thumbs up” takes you to the annual review of scope. A red button indicates that there are blank boxes in the annual review.   </vt:lpstr>
      <vt:lpstr>This is the annual review of scope.  Information entered here will show up on page 7 of a proficiency application or page 4 of a degree application.</vt:lpstr>
      <vt:lpstr> The map feature allows you to pinpoint the location of your project.  This can be helpful for your teacher when doing SAE visits.  </vt:lpstr>
      <vt:lpstr>Clicking on the links under # Finance or # Journal will allow to review financial or journal entries for your project.  The number tells you the total number of entries for each.</vt:lpstr>
      <vt:lpstr>Once you have added all SAEs return to the Profile page.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Kentucky Agricultural Education Record Keeping  Instructions &amp; Examples</dc:title>
  <dc:creator>Matthew Whitaker</dc:creator>
  <cp:lastModifiedBy>White, Cameron</cp:lastModifiedBy>
  <cp:revision>45</cp:revision>
  <dcterms:created xsi:type="dcterms:W3CDTF">2015-05-18T13:33:19Z</dcterms:created>
  <dcterms:modified xsi:type="dcterms:W3CDTF">2015-10-13T18:52:00Z</dcterms:modified>
</cp:coreProperties>
</file>